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67"/>
    <p:restoredTop sz="94694"/>
  </p:normalViewPr>
  <p:slideViewPr>
    <p:cSldViewPr snapToGrid="0">
      <p:cViewPr varScale="1">
        <p:scale>
          <a:sx n="61" d="100"/>
          <a:sy n="61" d="100"/>
        </p:scale>
        <p:origin x="248" y="1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A909A-EBC3-F14C-8696-CF23AC58C6BC}" type="datetimeFigureOut">
              <a:rPr lang="en-US" smtClean="0"/>
              <a:t>5/31/23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8B668-5680-EF41-A748-4CE77A3699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9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8B668-5680-EF41-A748-4CE77A3699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67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8B668-5680-EF41-A748-4CE77A3699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76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10E5-9CC1-AD90-EDC5-84B89A33D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B9FBF0-BE87-C2DD-739A-240CB0CDB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C7B51-0B37-4DE5-F403-71F5D7DD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C6DE-F055-6F44-9F60-42F7893DA46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46231-283F-41EC-AE03-8818A12D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13919-DE5B-F175-6F68-7F5747BAD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0935-DEC9-2F44-85F7-B80CBBA4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80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2DE7A-3862-9E06-877C-441A23C56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1DFFE-6E4D-9AB4-41B4-A56DC9771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2E8E6-4ED4-88E8-C871-965D1B761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C6DE-F055-6F44-9F60-42F7893DA46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8CD79-FB27-EFFD-4386-FD771E2AF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E3D27-889F-815B-AD7C-3EED86E42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0935-DEC9-2F44-85F7-B80CBBA4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23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F51513-75CC-F662-C2CF-C4CDF2DE46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A785-FDC6-AD82-2FB7-F929B4EBC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441DA-0E60-8D07-61E6-E6E50ECB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C6DE-F055-6F44-9F60-42F7893DA46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98B19-B701-2ADC-AF89-812281FEB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6136A-1D7C-3748-A412-FFEB8FA1E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0935-DEC9-2F44-85F7-B80CBBA4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5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372CF-DABC-1A19-6FBA-E3C8494ADD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09C74-BAD9-A86C-8F6F-D67670EBA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41A28-FC38-15F8-41FC-AE80888F0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C6DE-F055-6F44-9F60-42F7893DA46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65C76-0572-11FB-9473-C68848BEF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3511F-5B5C-918A-3C54-07D9C2B5A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0935-DEC9-2F44-85F7-B80CBBA4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8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5642D-1513-DAAE-1FED-32FCC563F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FB42C-2077-391E-0DCE-86DABE66CA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3AF19-30FD-3290-E097-894ABB968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C6DE-F055-6F44-9F60-42F7893DA46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5150C-0FA0-57BF-5686-4E7909CB4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6EBDF-379D-C036-952A-3544B313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0935-DEC9-2F44-85F7-B80CBBA4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6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6C282-6CE8-3014-2799-53D06E47F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E6B81-5551-E72A-18BD-D49880C4EF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31BE8-DA45-02EC-F79D-B30F348C78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CC4C6-8A8C-4028-F8F1-9475909AB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C6DE-F055-6F44-9F60-42F7893DA46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32908C-1892-8FC9-4A79-4852ADB5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453CA-90A7-4E18-5C49-68D7A9631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0935-DEC9-2F44-85F7-B80CBBA4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01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7C93D-7021-5CB1-05CE-F6034FC6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CBE47-47EE-41BD-9DFE-E46AA4135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C7A655-D31A-2FAD-9BF6-E301F5315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25CC79-B088-FA0C-78C0-D63E21AF2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799389-755A-6DD2-8F72-1C919A77BF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614D0A-71C0-24F1-742E-C8F5E0BB6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C6DE-F055-6F44-9F60-42F7893DA46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BE4E3-5314-EF22-98F3-6ED357301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D372D4-8FAC-51AE-A347-1E9B05CEE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0935-DEC9-2F44-85F7-B80CBBA4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32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500B4-49C4-65B0-B837-E26AB1C31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CDC6AC-20A1-958B-045E-37878EEF9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C6DE-F055-6F44-9F60-42F7893DA46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27E71-0BB3-370D-FDD7-0C8ACEB6F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1B9D8-2107-27B6-53BE-5634271B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0935-DEC9-2F44-85F7-B80CBBA4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0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99DBAF-7E0E-A988-59DA-82FD7BE85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C6DE-F055-6F44-9F60-42F7893DA46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93784-E7A0-504A-4E0F-13FE95C27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DA8438-FBA2-4D46-1310-932CB2575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0935-DEC9-2F44-85F7-B80CBBA4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135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FF663-F2C9-7908-5A35-EC74BF328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347B43-B487-8ED2-376E-9B65CCB96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41568-F79D-DBCD-DA7D-82A6FF83FC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374E22-2515-A890-178F-9D6A0A38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C6DE-F055-6F44-9F60-42F7893DA46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B9A58F-70EF-0E81-F496-F7BD2723C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3D7C9-E066-2005-E488-6C2A92870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0935-DEC9-2F44-85F7-B80CBBA4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7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21F75-7FB5-4877-594F-74BB99399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7A027-1151-947A-EBBC-E40822D8F8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D507B4-8A53-6FFF-1446-F6B1D462F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3051E-1A21-77F1-3FF4-AB1E6EF27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C6DE-F055-6F44-9F60-42F7893DA46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2FFE9-23E5-DA12-C964-128796984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A1C4B-364F-A6DD-BFC2-DF2761AC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80935-DEC9-2F44-85F7-B80CBBA4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934AE9-0E59-9F90-BDA9-7522510C8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82DA2-F90C-DD64-3940-609FE035A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97FE7-65DD-0264-4284-5C1114392A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C6DE-F055-6F44-9F60-42F7893DA46D}" type="datetimeFigureOut">
              <a:rPr lang="en-US" smtClean="0"/>
              <a:t>5/31/23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CD27-B9E5-C1F5-6D0A-4C58A34638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49EC5-095C-D79A-541D-2C9377AE3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80935-DEC9-2F44-85F7-B80CBBA4D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83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41DB7-1CFB-E163-CEFA-68FDA4CBCF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Training Forum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82513-0F32-EDC8-BBB3-255993FD03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31 May 2023</a:t>
            </a:r>
          </a:p>
        </p:txBody>
      </p:sp>
    </p:spTree>
    <p:extLst>
      <p:ext uri="{BB962C8B-B14F-4D97-AF65-F5344CB8AC3E}">
        <p14:creationId xmlns:p14="http://schemas.microsoft.com/office/powerpoint/2010/main" val="1026556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937EF-1E43-ECC6-106C-B1904FC1C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Can Search for Student Under Training</a:t>
            </a:r>
          </a:p>
        </p:txBody>
      </p:sp>
      <p:pic>
        <p:nvPicPr>
          <p:cNvPr id="4098" name="Picture 2" descr="A guide to using the eQRB on the app - British Sub-Aqua Club">
            <a:extLst>
              <a:ext uri="{FF2B5EF4-FFF2-40B4-BE49-F238E27FC236}">
                <a16:creationId xmlns:a16="http://schemas.microsoft.com/office/drawing/2014/main" id="{836A456C-E0B8-6FA7-4A14-1D2095A9F4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3044" y="492573"/>
            <a:ext cx="2955101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811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1B49-59C5-83DC-A5E3-CCEA407FA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2945176"/>
            <a:ext cx="2878688" cy="27579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Can Sign Off Lectures, Dives &amp; Qualification</a:t>
            </a:r>
          </a:p>
        </p:txBody>
      </p:sp>
      <p:pic>
        <p:nvPicPr>
          <p:cNvPr id="5122" name="Picture 2" descr="A guide to using the eQRB on the app - British Sub-Aqua Club">
            <a:extLst>
              <a:ext uri="{FF2B5EF4-FFF2-40B4-BE49-F238E27FC236}">
                <a16:creationId xmlns:a16="http://schemas.microsoft.com/office/drawing/2014/main" id="{61296D01-8705-DA8B-36D3-F243FC07F6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5941" y="736370"/>
            <a:ext cx="2705964" cy="538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A guide to using the eQRB on the app - British Sub-Aqua Club">
            <a:extLst>
              <a:ext uri="{FF2B5EF4-FFF2-40B4-BE49-F238E27FC236}">
                <a16:creationId xmlns:a16="http://schemas.microsoft.com/office/drawing/2014/main" id="{74599FA2-6FC8-A123-11F6-72243753E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4353" y="736370"/>
            <a:ext cx="2706095" cy="538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902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925C-1623-0196-FB99-2A6976ABB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Sandford &amp; Down Partnering &amp; Online Training</a:t>
            </a:r>
          </a:p>
        </p:txBody>
      </p:sp>
      <p:pic>
        <p:nvPicPr>
          <p:cNvPr id="6148" name="Picture 4" descr="Sandford &amp; Down">
            <a:extLst>
              <a:ext uri="{FF2B5EF4-FFF2-40B4-BE49-F238E27FC236}">
                <a16:creationId xmlns:a16="http://schemas.microsoft.com/office/drawing/2014/main" id="{6A7D677B-F014-35C6-1CE2-8678F75C6A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865" y="704438"/>
            <a:ext cx="2078450" cy="20784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D84E232-4037-C770-4CF0-C7039351A55E}"/>
              </a:ext>
            </a:extLst>
          </p:cNvPr>
          <p:cNvSpPr txBox="1"/>
          <p:nvPr/>
        </p:nvSpPr>
        <p:spPr>
          <a:xfrm>
            <a:off x="1002082" y="1979112"/>
            <a:ext cx="1045923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Working with Sandford &amp; Down to deliver some Ocean Diver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Aim is to increase no of courses/year &amp; satisfy requirements from CATIs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Reduce instructor workload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Students will join </a:t>
            </a:r>
            <a:r>
              <a:rPr lang="en-US" dirty="0" err="1"/>
              <a:t>Totnes</a:t>
            </a:r>
            <a:r>
              <a:rPr lang="en-US" dirty="0"/>
              <a:t> SAC, theory delivered online under S&amp;D supervision, S&amp;D deliver practical training using our pool and qualification dives in the sea: S&amp;D will deliver qualified ODs back to us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Final details (including cost!) tbc so still a work in progress but hope to be ready to launch soon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BSAC now provide OD &amp; SD Theory lessons as eLearning packages.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Allows students to “self teach” using guided learning: combination of both lectures and reading with confirmation questions.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Have </a:t>
            </a:r>
            <a:r>
              <a:rPr lang="en-US" dirty="0" err="1"/>
              <a:t>trialled</a:t>
            </a:r>
            <a:r>
              <a:rPr lang="en-US" dirty="0"/>
              <a:t> with current Ocean Diver Course with Richard Knights supervising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Generally very satisfied although an extra confirmation session or two required to check on progress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Now being used on current Sports Diver Course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Links directly to App so training is directly recorded there</a:t>
            </a:r>
          </a:p>
        </p:txBody>
      </p:sp>
    </p:spTree>
    <p:extLst>
      <p:ext uri="{BB962C8B-B14F-4D97-AF65-F5344CB8AC3E}">
        <p14:creationId xmlns:p14="http://schemas.microsoft.com/office/powerpoint/2010/main" val="1958664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DD210-D3DB-0E26-4CF9-99177BD6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99" y="-250521"/>
            <a:ext cx="105156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Training </a:t>
            </a:r>
            <a:r>
              <a:rPr lang="en-US" sz="2400" dirty="0" err="1">
                <a:solidFill>
                  <a:schemeClr val="bg1"/>
                </a:solidFill>
              </a:rPr>
              <a:t>Programme</a:t>
            </a:r>
            <a:r>
              <a:rPr lang="en-US" sz="2400" dirty="0">
                <a:solidFill>
                  <a:schemeClr val="bg1"/>
                </a:solidFill>
              </a:rPr>
              <a:t> 2023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251F56A-9DA7-01A8-6B5C-FB7FCDA335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284709"/>
              </p:ext>
            </p:extLst>
          </p:nvPr>
        </p:nvGraphicFramePr>
        <p:xfrm>
          <a:off x="187890" y="719138"/>
          <a:ext cx="11010378" cy="6113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1976100" imgH="8661400" progId="Excel.Sheet.12">
                  <p:embed/>
                </p:oleObj>
              </mc:Choice>
              <mc:Fallback>
                <p:oleObj name="Worksheet" r:id="rId2" imgW="11976100" imgH="8661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7890" y="719138"/>
                        <a:ext cx="11010378" cy="61133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3500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70454-117C-3FDE-D6F2-EA45E180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6034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=ya7LGbwc3PE</a:t>
            </a:r>
          </a:p>
        </p:txBody>
      </p:sp>
    </p:spTree>
    <p:extLst>
      <p:ext uri="{BB962C8B-B14F-4D97-AF65-F5344CB8AC3E}">
        <p14:creationId xmlns:p14="http://schemas.microsoft.com/office/powerpoint/2010/main" val="2174223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1" name="Rectangle 1127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Is three a crowd? - British Sub-Aqua Club">
            <a:extLst>
              <a:ext uri="{FF2B5EF4-FFF2-40B4-BE49-F238E27FC236}">
                <a16:creationId xmlns:a16="http://schemas.microsoft.com/office/drawing/2014/main" id="{C85DC0CE-60ED-6BA2-D410-88084F5D6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8F98F0-6D75-9B60-72ED-974848F13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Update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507EF-903D-EC43-5D40-B1EBC9510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2000" dirty="0"/>
              <a:t>Sports Diver Updates</a:t>
            </a:r>
          </a:p>
          <a:p>
            <a:r>
              <a:rPr lang="en-US" sz="2000" dirty="0"/>
              <a:t>Dive Leader Updates</a:t>
            </a:r>
          </a:p>
          <a:p>
            <a:r>
              <a:rPr lang="en-US" sz="2000" dirty="0"/>
              <a:t>Deep Module</a:t>
            </a:r>
          </a:p>
          <a:p>
            <a:r>
              <a:rPr lang="en-US" sz="2000" dirty="0"/>
              <a:t>BSAC App</a:t>
            </a:r>
          </a:p>
          <a:p>
            <a:r>
              <a:rPr lang="en-US" sz="2000" dirty="0"/>
              <a:t>Sandford &amp; Down Partnering &amp; eLearning</a:t>
            </a:r>
          </a:p>
          <a:p>
            <a:r>
              <a:rPr lang="en-US" sz="2000" dirty="0"/>
              <a:t>Forward </a:t>
            </a:r>
            <a:r>
              <a:rPr lang="en-US" sz="2000" dirty="0" err="1"/>
              <a:t>Trg</a:t>
            </a:r>
            <a:r>
              <a:rPr lang="en-US" sz="2000" dirty="0"/>
              <a:t> </a:t>
            </a:r>
            <a:r>
              <a:rPr lang="en-US" sz="2000" dirty="0" err="1"/>
              <a:t>Programme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07226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6" name="Rectangle 820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Sports Diver updated with 40m depth progression - British Sub-Aqua Club">
            <a:extLst>
              <a:ext uri="{FF2B5EF4-FFF2-40B4-BE49-F238E27FC236}">
                <a16:creationId xmlns:a16="http://schemas.microsoft.com/office/drawing/2014/main" id="{4F05EB6B-622E-F5D8-581A-BCD6BB59E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" r="3647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8" name="Rectangle 820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303C0-40B5-B603-51B2-6E6B9F4A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Sports Diver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9A6C29-D307-AF01-8B30-0D50515CE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1400"/>
              <a:t>With immediate effect:</a:t>
            </a:r>
          </a:p>
          <a:p>
            <a:pPr marL="0" indent="0">
              <a:buNone/>
            </a:pPr>
            <a:endParaRPr lang="en-US" sz="1400"/>
          </a:p>
          <a:p>
            <a:pPr lvl="1"/>
            <a:r>
              <a:rPr lang="en-US" sz="1400"/>
              <a:t>AED included in Sports Diver Syllabus and updated BLS</a:t>
            </a:r>
          </a:p>
          <a:p>
            <a:pPr lvl="2"/>
            <a:r>
              <a:rPr lang="en-US" sz="1400"/>
              <a:t>Aligned to O2 Admin &amp; Dive Leader</a:t>
            </a:r>
          </a:p>
          <a:p>
            <a:pPr marL="457200" lvl="1" indent="0">
              <a:buNone/>
            </a:pPr>
            <a:endParaRPr lang="en-US" sz="1400"/>
          </a:p>
          <a:p>
            <a:pPr lvl="1"/>
            <a:r>
              <a:rPr lang="en-US" sz="1400"/>
              <a:t>Sports Divers depth limit increased to 40m</a:t>
            </a:r>
          </a:p>
          <a:p>
            <a:pPr marL="457200" lvl="1" indent="0">
              <a:buNone/>
            </a:pPr>
            <a:endParaRPr lang="en-US" sz="1400"/>
          </a:p>
          <a:p>
            <a:pPr lvl="2"/>
            <a:r>
              <a:rPr lang="en-US" sz="1400"/>
              <a:t>Applies to ALL Sports Divers: qualified or in training</a:t>
            </a:r>
          </a:p>
          <a:p>
            <a:pPr marL="914400" lvl="2" indent="0">
              <a:buNone/>
            </a:pPr>
            <a:endParaRPr lang="en-US" sz="1400"/>
          </a:p>
          <a:p>
            <a:pPr lvl="2"/>
            <a:r>
              <a:rPr lang="en-US" sz="1400"/>
              <a:t>In 5m increments, under NQI supervision</a:t>
            </a:r>
          </a:p>
          <a:p>
            <a:pPr lvl="2"/>
            <a:endParaRPr lang="en-US" sz="1400"/>
          </a:p>
          <a:p>
            <a:pPr lvl="2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375655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7" name="Rectangle 922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5018D3-ED60-57DE-7E61-193F02831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Dive Leader</a:t>
            </a:r>
          </a:p>
        </p:txBody>
      </p:sp>
      <p:sp>
        <p:nvSpPr>
          <p:cNvPr id="922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55C03-1651-64B2-7000-97181E93E0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000" dirty="0"/>
              <a:t>For all Dive Leaders yet to start training (from mid-Jun onwards):</a:t>
            </a:r>
          </a:p>
          <a:p>
            <a:endParaRPr lang="en-US" sz="2000" dirty="0"/>
          </a:p>
          <a:p>
            <a:pPr lvl="1"/>
            <a:r>
              <a:rPr lang="en-US" sz="2000" dirty="0"/>
              <a:t>O2 Admin now precursor to the course, rather than included in it.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More focus on Dive Leading with trainees to consolidate skills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Max Depth Limit for new Dive Leaders now 40m</a:t>
            </a:r>
          </a:p>
          <a:p>
            <a:pPr lvl="1"/>
            <a:endParaRPr lang="en-US" sz="2000" dirty="0"/>
          </a:p>
          <a:p>
            <a:pPr lvl="2"/>
            <a:r>
              <a:rPr lang="en-US" dirty="0"/>
              <a:t>If already qualified as Dive Leader, or currently in training, max depth remains 50m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Why? Gas Density below 40m on air is hazardous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9218" name="Picture 2" descr="Dive Leader course - Bicester Sub Aqua Club">
            <a:extLst>
              <a:ext uri="{FF2B5EF4-FFF2-40B4-BE49-F238E27FC236}">
                <a16:creationId xmlns:a16="http://schemas.microsoft.com/office/drawing/2014/main" id="{3C2839C3-9955-ACB0-0691-E4E31801E8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2" r="21425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015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1" name="Rectangle 1024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6C1EB973-6846-F384-7C2F-52C29F15DB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76"/>
          <a:stretch/>
        </p:blipFill>
        <p:spPr bwMode="auto">
          <a:xfrm>
            <a:off x="25223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2" name="Rectangle 1024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F3DB99-781C-42DF-C40F-A6C512902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/>
              <a:t>Deep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6EAB5-A39B-DAE8-325C-3AB31CC73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BSAC will be introducing a Deep Module for depth from 40m to 50m (from End Aug)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sz="2000" dirty="0"/>
              <a:t>Gas Planning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Equipment Configuration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Choice of gas for depth progression – air, nitrox, trimix</a:t>
            </a:r>
          </a:p>
          <a:p>
            <a:pPr marL="457200" lvl="1" indent="0">
              <a:buNone/>
            </a:pPr>
            <a:r>
              <a:rPr lang="en-US" sz="2000" dirty="0"/>
              <a:t> </a:t>
            </a:r>
          </a:p>
          <a:p>
            <a:pPr lvl="1"/>
            <a:r>
              <a:rPr lang="en-US" sz="2000" dirty="0"/>
              <a:t>Open to both Sports Divers and Dive Leaders</a:t>
            </a:r>
          </a:p>
        </p:txBody>
      </p:sp>
    </p:spTree>
    <p:extLst>
      <p:ext uri="{BB962C8B-B14F-4D97-AF65-F5344CB8AC3E}">
        <p14:creationId xmlns:p14="http://schemas.microsoft.com/office/powerpoint/2010/main" val="53677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1E7A2BA8-B034-7023-9FF9-ADCDD653D2B3}"/>
              </a:ext>
            </a:extLst>
          </p:cNvPr>
          <p:cNvSpPr txBox="1"/>
          <p:nvPr/>
        </p:nvSpPr>
        <p:spPr>
          <a:xfrm>
            <a:off x="8745997" y="2351313"/>
            <a:ext cx="1876963" cy="4278094"/>
          </a:xfrm>
          <a:prstGeom prst="rect">
            <a:avLst/>
          </a:prstGeom>
          <a:pattFill prst="pct25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Running BSAC </a:t>
            </a:r>
            <a:r>
              <a:rPr lang="en-US" sz="1400" dirty="0" err="1">
                <a:solidFill>
                  <a:schemeClr val="bg1"/>
                </a:solidFill>
              </a:rPr>
              <a:t>etc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74858B5-C854-AA3D-EE4E-B1FB1FDAA016}"/>
              </a:ext>
            </a:extLst>
          </p:cNvPr>
          <p:cNvSpPr txBox="1"/>
          <p:nvPr/>
        </p:nvSpPr>
        <p:spPr>
          <a:xfrm>
            <a:off x="6502949" y="2335925"/>
            <a:ext cx="1876963" cy="4278094"/>
          </a:xfrm>
          <a:prstGeom prst="rect">
            <a:avLst/>
          </a:prstGeom>
          <a:pattFill prst="pct25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Expedition Management Skills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EA38136-876A-480E-9A51-536B50837DD9}"/>
              </a:ext>
            </a:extLst>
          </p:cNvPr>
          <p:cNvSpPr txBox="1"/>
          <p:nvPr/>
        </p:nvSpPr>
        <p:spPr>
          <a:xfrm>
            <a:off x="4559628" y="2335925"/>
            <a:ext cx="1604375" cy="4278094"/>
          </a:xfrm>
          <a:prstGeom prst="rect">
            <a:avLst/>
          </a:prstGeom>
          <a:pattFill prst="pct25">
            <a:fgClr>
              <a:schemeClr val="accent3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Rescue Skills/Dive Management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65D7A4-A940-740F-39D0-86BD2D799992}"/>
              </a:ext>
            </a:extLst>
          </p:cNvPr>
          <p:cNvSpPr txBox="1"/>
          <p:nvPr/>
        </p:nvSpPr>
        <p:spPr>
          <a:xfrm>
            <a:off x="2727398" y="2351313"/>
            <a:ext cx="1604375" cy="4278094"/>
          </a:xfrm>
          <a:prstGeom prst="rect">
            <a:avLst/>
          </a:prstGeom>
          <a:pattFill prst="pct25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Individual Skills/Intro to Dive Management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8C112D-3B37-FD66-AB46-B4AC602EB58F}"/>
              </a:ext>
            </a:extLst>
          </p:cNvPr>
          <p:cNvSpPr txBox="1"/>
          <p:nvPr/>
        </p:nvSpPr>
        <p:spPr>
          <a:xfrm>
            <a:off x="838200" y="2351314"/>
            <a:ext cx="1604375" cy="4247317"/>
          </a:xfrm>
          <a:prstGeom prst="rect">
            <a:avLst/>
          </a:prstGeom>
          <a:pattFill prst="pct25">
            <a:fgClr>
              <a:schemeClr val="accent1">
                <a:lumMod val="20000"/>
                <a:lumOff val="80000"/>
              </a:schemeClr>
            </a:fgClr>
            <a:bgClr>
              <a:schemeClr val="bg1"/>
            </a:bgClr>
          </a:patt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Individual Skills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30C981-1397-44D6-EE1A-F33BF9626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Sports Diver &amp; Dive Leader Qualifications?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1184F-F355-240F-368A-D9410EC3D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2035629" cy="525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Previously: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E88510-6B91-1CAD-952F-8162485A2303}"/>
              </a:ext>
            </a:extLst>
          </p:cNvPr>
          <p:cNvSpPr txBox="1"/>
          <p:nvPr/>
        </p:nvSpPr>
        <p:spPr>
          <a:xfrm>
            <a:off x="990599" y="2492829"/>
            <a:ext cx="132805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Ocean Diver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20m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14D6A-392E-4B1C-6A63-52623C901A92}"/>
              </a:ext>
            </a:extLst>
          </p:cNvPr>
          <p:cNvSpPr txBox="1"/>
          <p:nvPr/>
        </p:nvSpPr>
        <p:spPr>
          <a:xfrm>
            <a:off x="2873829" y="2483466"/>
            <a:ext cx="132805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Sports Diver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35m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447647-8126-5B5D-3D86-5952D064716E}"/>
              </a:ext>
            </a:extLst>
          </p:cNvPr>
          <p:cNvSpPr txBox="1"/>
          <p:nvPr/>
        </p:nvSpPr>
        <p:spPr>
          <a:xfrm>
            <a:off x="4757059" y="2483466"/>
            <a:ext cx="132805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Dive Leader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50m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081260-A782-72C8-A989-D28A4A02640F}"/>
              </a:ext>
            </a:extLst>
          </p:cNvPr>
          <p:cNvSpPr txBox="1"/>
          <p:nvPr/>
        </p:nvSpPr>
        <p:spPr>
          <a:xfrm>
            <a:off x="6640289" y="2492829"/>
            <a:ext cx="167699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Advanced Diver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50m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3BA227-2514-4A4B-C8FB-24E5BC798FF7}"/>
              </a:ext>
            </a:extLst>
          </p:cNvPr>
          <p:cNvSpPr txBox="1"/>
          <p:nvPr/>
        </p:nvSpPr>
        <p:spPr>
          <a:xfrm>
            <a:off x="8872455" y="2492829"/>
            <a:ext cx="167699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Class Diver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50m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7FE952E-3AC0-B373-A3DB-18C251624B8E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2318656" y="2806632"/>
            <a:ext cx="555173" cy="936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E32D2C9-0D0B-E7FE-DD31-96950D76E580}"/>
              </a:ext>
            </a:extLst>
          </p:cNvPr>
          <p:cNvCxnSpPr/>
          <p:nvPr/>
        </p:nvCxnSpPr>
        <p:spPr>
          <a:xfrm flipV="1">
            <a:off x="4201886" y="2796814"/>
            <a:ext cx="555173" cy="936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514248-21DA-38EE-F688-6ADE08DF73C4}"/>
              </a:ext>
            </a:extLst>
          </p:cNvPr>
          <p:cNvCxnSpPr/>
          <p:nvPr/>
        </p:nvCxnSpPr>
        <p:spPr>
          <a:xfrm flipV="1">
            <a:off x="6106886" y="2815994"/>
            <a:ext cx="555173" cy="936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D4CFA53-593D-CA99-669F-4DE18A30664C}"/>
              </a:ext>
            </a:extLst>
          </p:cNvPr>
          <p:cNvCxnSpPr/>
          <p:nvPr/>
        </p:nvCxnSpPr>
        <p:spPr>
          <a:xfrm flipV="1">
            <a:off x="8317282" y="2825357"/>
            <a:ext cx="555173" cy="936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BB61F685-F8F7-B31C-11B3-D30D13659A03}"/>
              </a:ext>
            </a:extLst>
          </p:cNvPr>
          <p:cNvSpPr txBox="1">
            <a:spLocks/>
          </p:cNvSpPr>
          <p:nvPr/>
        </p:nvSpPr>
        <p:spPr>
          <a:xfrm>
            <a:off x="839842" y="3396886"/>
            <a:ext cx="2035629" cy="525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Now: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F26552E-42D3-2A87-A833-A021C9A7965C}"/>
              </a:ext>
            </a:extLst>
          </p:cNvPr>
          <p:cNvSpPr txBox="1"/>
          <p:nvPr/>
        </p:nvSpPr>
        <p:spPr>
          <a:xfrm>
            <a:off x="967635" y="4085719"/>
            <a:ext cx="132805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Ocean Diver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20m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DB6ADE0-FE9A-D841-55B7-7420C8072DBA}"/>
              </a:ext>
            </a:extLst>
          </p:cNvPr>
          <p:cNvSpPr txBox="1"/>
          <p:nvPr/>
        </p:nvSpPr>
        <p:spPr>
          <a:xfrm>
            <a:off x="2850865" y="4076356"/>
            <a:ext cx="132805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Sports Diver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40m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545E48-B891-4E23-A422-B505AACA896E}"/>
              </a:ext>
            </a:extLst>
          </p:cNvPr>
          <p:cNvSpPr txBox="1"/>
          <p:nvPr/>
        </p:nvSpPr>
        <p:spPr>
          <a:xfrm>
            <a:off x="4734095" y="4076356"/>
            <a:ext cx="1328057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Dive Leader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40m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6C6DBE-C96A-7A6C-0358-934D55B2A9E9}"/>
              </a:ext>
            </a:extLst>
          </p:cNvPr>
          <p:cNvSpPr txBox="1"/>
          <p:nvPr/>
        </p:nvSpPr>
        <p:spPr>
          <a:xfrm>
            <a:off x="6617325" y="4085719"/>
            <a:ext cx="167699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Advanced Diver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40m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F37F90-7967-95E3-77B4-9D8CEF65E4E9}"/>
              </a:ext>
            </a:extLst>
          </p:cNvPr>
          <p:cNvSpPr txBox="1"/>
          <p:nvPr/>
        </p:nvSpPr>
        <p:spPr>
          <a:xfrm>
            <a:off x="8849491" y="4085719"/>
            <a:ext cx="167699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  <a:r>
              <a:rPr lang="en-US" baseline="30000" dirty="0">
                <a:solidFill>
                  <a:schemeClr val="bg1"/>
                </a:solidFill>
              </a:rPr>
              <a:t>st</a:t>
            </a:r>
            <a:r>
              <a:rPr lang="en-US" dirty="0">
                <a:solidFill>
                  <a:schemeClr val="bg1"/>
                </a:solidFill>
              </a:rPr>
              <a:t> Class Diver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40m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F15EE30-F346-6A5F-4466-6207B2C0C3C6}"/>
              </a:ext>
            </a:extLst>
          </p:cNvPr>
          <p:cNvCxnSpPr>
            <a:cxnSpLocks/>
            <a:stCxn id="24" idx="3"/>
            <a:endCxn id="25" idx="1"/>
          </p:cNvCxnSpPr>
          <p:nvPr/>
        </p:nvCxnSpPr>
        <p:spPr>
          <a:xfrm flipV="1">
            <a:off x="2295692" y="4399522"/>
            <a:ext cx="555173" cy="936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E4F91C-9E41-ACA1-DD79-CB8032355033}"/>
              </a:ext>
            </a:extLst>
          </p:cNvPr>
          <p:cNvCxnSpPr/>
          <p:nvPr/>
        </p:nvCxnSpPr>
        <p:spPr>
          <a:xfrm flipV="1">
            <a:off x="4178922" y="4389704"/>
            <a:ext cx="555173" cy="936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E879639-BA65-47A1-5003-9D2D07629990}"/>
              </a:ext>
            </a:extLst>
          </p:cNvPr>
          <p:cNvCxnSpPr/>
          <p:nvPr/>
        </p:nvCxnSpPr>
        <p:spPr>
          <a:xfrm flipV="1">
            <a:off x="6083922" y="4408884"/>
            <a:ext cx="555173" cy="936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CB91CAC-10DB-7509-6B8B-9D21CA2ECF9A}"/>
              </a:ext>
            </a:extLst>
          </p:cNvPr>
          <p:cNvCxnSpPr/>
          <p:nvPr/>
        </p:nvCxnSpPr>
        <p:spPr>
          <a:xfrm flipV="1">
            <a:off x="8294318" y="4418247"/>
            <a:ext cx="555173" cy="9363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7177474-4DB5-F81A-1885-DBD418E5DB3C}"/>
              </a:ext>
            </a:extLst>
          </p:cNvPr>
          <p:cNvSpPr txBox="1"/>
          <p:nvPr/>
        </p:nvSpPr>
        <p:spPr>
          <a:xfrm>
            <a:off x="5697479" y="5119899"/>
            <a:ext cx="1328057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Deep Module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50m</a:t>
            </a:r>
          </a:p>
        </p:txBody>
      </p: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A91D2200-F624-1C15-2935-F65A0EC1F5FC}"/>
              </a:ext>
            </a:extLst>
          </p:cNvPr>
          <p:cNvCxnSpPr>
            <a:cxnSpLocks/>
            <a:stCxn id="25" idx="2"/>
            <a:endCxn id="33" idx="1"/>
          </p:cNvCxnSpPr>
          <p:nvPr/>
        </p:nvCxnSpPr>
        <p:spPr>
          <a:xfrm rot="16200000" flipH="1">
            <a:off x="4176748" y="4060832"/>
            <a:ext cx="858877" cy="2182585"/>
          </a:xfrm>
          <a:prstGeom prst="bentConnector2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A93E4357-5479-678E-645B-CF958AF7589C}"/>
              </a:ext>
            </a:extLst>
          </p:cNvPr>
          <p:cNvCxnSpPr>
            <a:cxnSpLocks/>
            <a:stCxn id="26" idx="2"/>
            <a:endCxn id="33" idx="0"/>
          </p:cNvCxnSpPr>
          <p:nvPr/>
        </p:nvCxnSpPr>
        <p:spPr>
          <a:xfrm rot="16200000" flipH="1">
            <a:off x="5681210" y="4439601"/>
            <a:ext cx="397212" cy="963384"/>
          </a:xfrm>
          <a:prstGeom prst="bentConnector3">
            <a:avLst>
              <a:gd name="adj1" fmla="val 50000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8F470B4F-5F17-E718-DD0D-5D71A8ADB325}"/>
              </a:ext>
            </a:extLst>
          </p:cNvPr>
          <p:cNvCxnSpPr>
            <a:cxnSpLocks/>
            <a:stCxn id="27" idx="2"/>
            <a:endCxn id="33" idx="0"/>
          </p:cNvCxnSpPr>
          <p:nvPr/>
        </p:nvCxnSpPr>
        <p:spPr>
          <a:xfrm rot="5400000">
            <a:off x="6714741" y="4378817"/>
            <a:ext cx="387849" cy="1094314"/>
          </a:xfrm>
          <a:prstGeom prst="bentConnector3">
            <a:avLst>
              <a:gd name="adj1" fmla="val 50000"/>
            </a:avLst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93054AA1-C5DC-BDF6-88E1-03EBB7F8B6A1}"/>
              </a:ext>
            </a:extLst>
          </p:cNvPr>
          <p:cNvCxnSpPr>
            <a:cxnSpLocks/>
            <a:stCxn id="28" idx="2"/>
            <a:endCxn id="33" idx="3"/>
          </p:cNvCxnSpPr>
          <p:nvPr/>
        </p:nvCxnSpPr>
        <p:spPr>
          <a:xfrm rot="5400000">
            <a:off x="7932005" y="3825581"/>
            <a:ext cx="849514" cy="2662452"/>
          </a:xfrm>
          <a:prstGeom prst="bentConnector2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80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1" grpId="0" animBg="1"/>
      <p:bldP spid="50" grpId="0" animBg="1"/>
      <p:bldP spid="49" grpId="0" animBg="1"/>
      <p:bldP spid="48" grpId="0" animBg="1"/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14" grpId="0"/>
      <p:bldP spid="24" grpId="0" animBg="1"/>
      <p:bldP spid="25" grpId="0" animBg="1"/>
      <p:bldP spid="26" grpId="0" animBg="1"/>
      <p:bldP spid="27" grpId="0" animBg="1"/>
      <p:bldP spid="28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63C05-780B-85DC-1F73-282CBF1F9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BSAC App</a:t>
            </a:r>
          </a:p>
        </p:txBody>
      </p:sp>
      <p:pic>
        <p:nvPicPr>
          <p:cNvPr id="1026" name="Picture 2" descr="BSAC Membership app launching soon - British Sub-Aqua Club">
            <a:extLst>
              <a:ext uri="{FF2B5EF4-FFF2-40B4-BE49-F238E27FC236}">
                <a16:creationId xmlns:a16="http://schemas.microsoft.com/office/drawing/2014/main" id="{66AA78D4-C0A5-2BA2-6960-C7DCB8B800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 bwMode="auto">
          <a:xfrm>
            <a:off x="0" y="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238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D16EA-7BF8-4B04-8031-9D4E38AF3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Keeps all your information in one place</a:t>
            </a:r>
          </a:p>
        </p:txBody>
      </p:sp>
      <p:pic>
        <p:nvPicPr>
          <p:cNvPr id="2050" name="Picture 2" descr="Stay connected with the MyBSAC app - British Sub-Aqua Club">
            <a:extLst>
              <a:ext uri="{FF2B5EF4-FFF2-40B4-BE49-F238E27FC236}">
                <a16:creationId xmlns:a16="http://schemas.microsoft.com/office/drawing/2014/main" id="{1B2B7DEA-102B-EEFA-2516-68A839F3C90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0727" y="492573"/>
            <a:ext cx="3219735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369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BB93A-BF4C-5DCC-9E10-B1C0BEDBF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Instructors also get “Training” Function</a:t>
            </a:r>
          </a:p>
        </p:txBody>
      </p:sp>
      <p:pic>
        <p:nvPicPr>
          <p:cNvPr id="3074" name="Picture 2" descr="A guide to using the eQRB on the app - British Sub-Aqua Club">
            <a:extLst>
              <a:ext uri="{FF2B5EF4-FFF2-40B4-BE49-F238E27FC236}">
                <a16:creationId xmlns:a16="http://schemas.microsoft.com/office/drawing/2014/main" id="{AAC6AC5F-24A1-6318-DF0E-2FDCD00579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3044" y="492573"/>
            <a:ext cx="2955101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551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{6C0F9B8E-FA88-C74F-98A7-B6D6AD7857A1}tf10001063</Template>
  <TotalTime>234</TotalTime>
  <Words>488</Words>
  <Application>Microsoft Macintosh PowerPoint</Application>
  <PresentationFormat>Widescreen</PresentationFormat>
  <Paragraphs>165</Paragraphs>
  <Slides>14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Microsoft Excel Worksheet</vt:lpstr>
      <vt:lpstr>Training Forum</vt:lpstr>
      <vt:lpstr>Update Topics</vt:lpstr>
      <vt:lpstr>Sports Diver</vt:lpstr>
      <vt:lpstr>Dive Leader</vt:lpstr>
      <vt:lpstr>Deep Module</vt:lpstr>
      <vt:lpstr>What does this mean for Sports Diver &amp; Dive Leader Qualifications?</vt:lpstr>
      <vt:lpstr>BSAC App</vt:lpstr>
      <vt:lpstr>Keeps all your information in one place</vt:lpstr>
      <vt:lpstr>Instructors also get “Training” Function</vt:lpstr>
      <vt:lpstr>Can Search for Student Under Training</vt:lpstr>
      <vt:lpstr>Can Sign Off Lectures, Dives &amp; Qualification</vt:lpstr>
      <vt:lpstr>Sandford &amp; Down Partnering &amp; Online Training</vt:lpstr>
      <vt:lpstr>Training Programme 2023</vt:lpstr>
      <vt:lpstr>Questions?  https://www.youtube.com/watch?v=ya7LGbwc3PE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Forum</dc:title>
  <dc:creator>mtresidder@osborneconsulting.co.uk</dc:creator>
  <cp:lastModifiedBy>mtresidder@osborneconsulting.co.uk</cp:lastModifiedBy>
  <cp:revision>4</cp:revision>
  <dcterms:created xsi:type="dcterms:W3CDTF">2023-05-31T11:10:54Z</dcterms:created>
  <dcterms:modified xsi:type="dcterms:W3CDTF">2023-05-31T15:05:04Z</dcterms:modified>
</cp:coreProperties>
</file>